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590" r:id="rId3"/>
    <p:sldId id="589" r:id="rId4"/>
    <p:sldId id="549" r:id="rId5"/>
    <p:sldId id="557" r:id="rId6"/>
    <p:sldId id="485" r:id="rId7"/>
    <p:sldId id="478" r:id="rId8"/>
    <p:sldId id="576" r:id="rId9"/>
    <p:sldId id="591" r:id="rId10"/>
    <p:sldId id="592" r:id="rId11"/>
    <p:sldId id="593" r:id="rId12"/>
    <p:sldId id="594" r:id="rId13"/>
    <p:sldId id="595" r:id="rId14"/>
    <p:sldId id="596" r:id="rId15"/>
    <p:sldId id="599" r:id="rId16"/>
    <p:sldId id="597" r:id="rId17"/>
    <p:sldId id="598" r:id="rId18"/>
    <p:sldId id="60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0FFF"/>
    <a:srgbClr val="4403FF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 showGuides="1">
      <p:cViewPr varScale="1">
        <p:scale>
          <a:sx n="94" d="100"/>
          <a:sy n="94" d="100"/>
        </p:scale>
        <p:origin x="224" y="2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png>
</file>

<file path=ppt/media/image17.tiff>
</file>

<file path=ppt/media/image2.png>
</file>

<file path=ppt/media/image3.png>
</file>

<file path=ppt/media/image4.png>
</file>

<file path=ppt/media/image5.jpg>
</file>

<file path=ppt/media/image6.gif>
</file>

<file path=ppt/media/image7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08AF89-9149-4F4B-A9E6-E25A76CDC0EB}" type="datetimeFigureOut">
              <a:rPr lang="en-US" smtClean="0"/>
              <a:t>7/24/23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CC1E52-FBB4-E443-A51A-583004C00F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5030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only fulfilling, but it helps you to learn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C1E52-FBB4-E443-A51A-583004C00F0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25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only fulfilling, but it helps you to learn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C1E52-FBB4-E443-A51A-583004C00F0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746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40326-3A5E-A64B-98F9-A9040CA6E0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6497BB-2003-7748-A2E8-58D7B52E37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08D23-447E-BC45-88F7-54C501B77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03A61-B4CE-3444-9A57-028241AC2CBA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7DC87E-1400-0444-86E6-6149EE682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433063-A6FD-1742-8537-5A9B5DB4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A2A22-FA1A-7347-97BA-24D8A5180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693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FC240-70C0-854F-89E1-9A530A6E1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6F874C-1F21-694C-AFF2-31AE85E9DB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FBAF38-BA07-EF4B-A686-94FBF8A2D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03A61-B4CE-3444-9A57-028241AC2CBA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DD9C6-3638-C54B-B725-74E604867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833F48-7779-7540-BE63-EBA07165E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A2A22-FA1A-7347-97BA-24D8A5180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63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12AFB1-E449-2B40-8723-EECA06355A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35063E-549C-D247-AD30-1E8EEF059F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D6FD95-FC44-3F4C-98B3-88916B33D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03A61-B4CE-3444-9A57-028241AC2CBA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4EEEA-DDF0-F344-8EB1-502C15B21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6100F1-604F-9540-ABF8-297E43A4C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A2A22-FA1A-7347-97BA-24D8A5180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860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D84A1-D35B-2448-93B3-45E5A72B0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C67B2-8AC9-7C40-869C-571C3B1E2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AD5298-17C4-FE4F-A8C5-F8BFAFCEA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03A61-B4CE-3444-9A57-028241AC2CBA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4DB7F-3EE2-3146-BBF0-0F7796B8C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D56472-9E19-9342-AC8F-41167A235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A2A22-FA1A-7347-97BA-24D8A5180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07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245E1-C44E-E241-807B-704407F64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F1202F-DC7A-5E46-B745-470C20A680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AB5F2A-6F30-FD4E-9AAE-08D37DE08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03A61-B4CE-3444-9A57-028241AC2CBA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F0F92B-4179-924A-847E-78A5FB8DC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E5FA9-0DE4-BC44-9C28-56D0AE53C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A2A22-FA1A-7347-97BA-24D8A5180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11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B010F-4370-8B4F-A703-A207B9587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61E17-ADC7-BC48-84D0-DA2F3E1746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47F185-FA89-D242-BD49-51F03C4F1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1D49F-BDA5-4640-B176-B96C74A78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03A61-B4CE-3444-9A57-028241AC2CBA}" type="datetimeFigureOut">
              <a:rPr lang="en-US" smtClean="0"/>
              <a:t>7/24/23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C9400F-6AF7-FB4D-B502-A6D129FDD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3E1A17-624D-0740-8962-FDA0A216D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A2A22-FA1A-7347-97BA-24D8A5180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63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8F482-C860-7149-B121-D5A871B96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D6F28D-A408-AA45-8386-1A8D85809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FF52D1-B2E6-8744-8C6C-09E76F03B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EBFD5F-3D84-1040-A4BE-3F154D56C5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D0F28F-D97E-9840-947A-2DD1389705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554F38-F434-7146-99A1-A82A6414B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03A61-B4CE-3444-9A57-028241AC2CBA}" type="datetimeFigureOut">
              <a:rPr lang="en-US" smtClean="0"/>
              <a:t>7/24/23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10BF44-82FC-F640-82CA-193DEC11A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E6205-41AF-8F4D-8830-8A2507E1D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A2A22-FA1A-7347-97BA-24D8A5180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563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96C29-9A3F-2A48-9FFA-A8B60F341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DD64B2-8F88-0548-998C-FC6C8AAF3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03A61-B4CE-3444-9A57-028241AC2CBA}" type="datetimeFigureOut">
              <a:rPr lang="en-US" smtClean="0"/>
              <a:t>7/24/23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C37483-DEDB-5F4D-9611-1278ACBCF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E3F6CE-3647-4345-B1EA-F8B8176CC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A2A22-FA1A-7347-97BA-24D8A5180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393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2BD1D5-A3DA-D443-A3AF-25575FA9A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03A61-B4CE-3444-9A57-028241AC2CBA}" type="datetimeFigureOut">
              <a:rPr lang="en-US" smtClean="0"/>
              <a:t>7/24/23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178DFE-937C-6B42-96FC-8665CBF02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A2555E-1950-154A-B570-E54C53F28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A2A22-FA1A-7347-97BA-24D8A5180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286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A9051-5EFE-A840-AB0F-6DFE7EF8D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FC5E9-5B8C-E447-B9DB-6E740DE024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B9C9D7-BF87-6F42-AEF8-05A2FEA7D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CBC65C-822C-BE45-B60A-FA699E28E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03A61-B4CE-3444-9A57-028241AC2CBA}" type="datetimeFigureOut">
              <a:rPr lang="en-US" smtClean="0"/>
              <a:t>7/24/23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06FF18-EFFA-E942-97EB-6451DB5E5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B47B78-BB71-5B48-9BE1-C9BDE42A5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A2A22-FA1A-7347-97BA-24D8A5180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672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A4E55-B234-C540-8804-CC196F478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46FB8E-0D4D-EE4D-9070-5CCE886E9F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A18EDD-730B-CB48-9902-7399B79381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F9B2CB-0AD4-3B42-B6A6-588A59D47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03A61-B4CE-3444-9A57-028241AC2CBA}" type="datetimeFigureOut">
              <a:rPr lang="en-US" smtClean="0"/>
              <a:t>7/24/23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A54F4E-0652-9A46-923A-5FE84F265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6A9BF1-E6FD-FD4B-9117-B08A1DA4A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A2A22-FA1A-7347-97BA-24D8A5180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556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60C5BE-54F8-184C-B5FE-3126EC699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CDC453-F842-D64C-A6D5-5D9A5BD108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B8891-6AA8-6E4A-9AC1-069BD1BCBE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603A61-B4CE-3444-9A57-028241AC2CBA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6F7A6-D6EC-6045-9A1E-234913CC8F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A82B28-9BE1-614B-BC90-2A20E907AF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0A2A22-FA1A-7347-97BA-24D8A5180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929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1F3C90-D39D-E642-8BB8-B6DDF79C42C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7336"/>
            <a:ext cx="12192001" cy="68506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81490-1D4C-144E-921D-2F75F10550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8654"/>
            <a:ext cx="9144000" cy="3685309"/>
          </a:xfrm>
          <a:solidFill>
            <a:schemeClr val="bg1"/>
          </a:solidFill>
          <a:ln w="76200"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sz="5400" dirty="0"/>
              <a:t>Photosynthetic acclimation to global change: </a:t>
            </a:r>
            <a:br>
              <a:rPr lang="en-US" sz="5400" dirty="0"/>
            </a:br>
            <a:r>
              <a:rPr lang="en-US" sz="5400" dirty="0">
                <a:solidFill>
                  <a:srgbClr val="4403FF"/>
                </a:solidFill>
              </a:rPr>
              <a:t>improved understanding for more reliable predictions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EBA4F6-5530-5949-83B7-82892D7D89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64038"/>
            <a:ext cx="9144000" cy="1655762"/>
          </a:xfrm>
          <a:solidFill>
            <a:schemeClr val="bg1"/>
          </a:solidFill>
          <a:ln w="76200">
            <a:solidFill>
              <a:schemeClr val="tx1"/>
            </a:solidFill>
          </a:ln>
        </p:spPr>
        <p:txBody>
          <a:bodyPr/>
          <a:lstStyle/>
          <a:p>
            <a:r>
              <a:rPr lang="en-US" sz="4400" dirty="0"/>
              <a:t>Nick Smith</a:t>
            </a:r>
          </a:p>
          <a:p>
            <a:r>
              <a:rPr lang="en-US" dirty="0">
                <a:solidFill>
                  <a:srgbClr val="220FFF"/>
                </a:solidFill>
              </a:rPr>
              <a:t>Texas Tech University</a:t>
            </a:r>
          </a:p>
          <a:p>
            <a:r>
              <a:rPr lang="en-US" dirty="0" err="1">
                <a:solidFill>
                  <a:srgbClr val="220FFF"/>
                </a:solidFill>
              </a:rPr>
              <a:t>nick.smith@ttu.edu</a:t>
            </a:r>
            <a:endParaRPr lang="en-US" dirty="0">
              <a:solidFill>
                <a:srgbClr val="220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8923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54F23-F98C-CA4C-AF17-BDE03B813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everyone agreed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EB3E8F-4D03-DD4F-9F4D-C4B1BA87E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6057" y="2198427"/>
            <a:ext cx="2134169" cy="268747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43994C-710B-C74B-BC91-4AE0051FBF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5125"/>
          <a:stretch/>
        </p:blipFill>
        <p:spPr>
          <a:xfrm>
            <a:off x="5243062" y="1690688"/>
            <a:ext cx="4201188" cy="4892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0483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A849D-76A9-2643-A8AB-3E7D578BF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Lesson: </a:t>
            </a:r>
            <a:r>
              <a:rPr lang="en-US" dirty="0">
                <a:solidFill>
                  <a:srgbClr val="220FFF"/>
                </a:solidFill>
              </a:rPr>
              <a:t>read</a:t>
            </a:r>
            <a:r>
              <a:rPr lang="en-US" dirty="0"/>
              <a:t> with, </a:t>
            </a:r>
            <a:r>
              <a:rPr lang="en-US" dirty="0">
                <a:solidFill>
                  <a:srgbClr val="220FFF"/>
                </a:solidFill>
              </a:rPr>
              <a:t>discuss</a:t>
            </a:r>
            <a:r>
              <a:rPr lang="en-US" dirty="0"/>
              <a:t> with, </a:t>
            </a:r>
            <a:r>
              <a:rPr lang="en-US" dirty="0">
                <a:solidFill>
                  <a:srgbClr val="220FFF"/>
                </a:solidFill>
              </a:rPr>
              <a:t>debate</a:t>
            </a:r>
            <a:r>
              <a:rPr lang="en-US" dirty="0"/>
              <a:t> with, and </a:t>
            </a:r>
            <a:r>
              <a:rPr lang="en-US" dirty="0">
                <a:solidFill>
                  <a:srgbClr val="220FFF"/>
                </a:solidFill>
              </a:rPr>
              <a:t>listen</a:t>
            </a:r>
            <a:r>
              <a:rPr lang="en-US" dirty="0"/>
              <a:t> to mentees</a:t>
            </a:r>
            <a:endParaRPr lang="en-US" dirty="0">
              <a:solidFill>
                <a:srgbClr val="220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7452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700AC-CD19-DA44-B1AF-C006BA2AD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Result: now are clarifying how nutrient availability and nutrient demand influence photosynthesis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66113B-0A61-9040-AEA7-F56DD163DCBB}"/>
              </a:ext>
            </a:extLst>
          </p:cNvPr>
          <p:cNvPicPr/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92455" y="2207365"/>
            <a:ext cx="6399545" cy="3934127"/>
          </a:xfrm>
          <a:prstGeom prst="rect">
            <a:avLst/>
          </a:prstGeom>
        </p:spPr>
      </p:pic>
      <p:pic>
        <p:nvPicPr>
          <p:cNvPr id="7" name="New picture">
            <a:extLst>
              <a:ext uri="{FF2B5EF4-FFF2-40B4-BE49-F238E27FC236}">
                <a16:creationId xmlns:a16="http://schemas.microsoft.com/office/drawing/2014/main" id="{A460D3AC-B638-8749-AF5E-2366B870CBE1}"/>
              </a:ext>
            </a:extLst>
          </p:cNvPr>
          <p:cNvPicPr/>
          <p:nvPr/>
        </p:nvPicPr>
        <p:blipFill rotWithShape="1">
          <a:blip r:embed="rId3"/>
          <a:srcRect t="4462" r="49933" b="64103"/>
          <a:stretch/>
        </p:blipFill>
        <p:spPr>
          <a:xfrm>
            <a:off x="0" y="2207365"/>
            <a:ext cx="6239710" cy="39341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B64BA7-8CD3-AD49-B274-DF3970331F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4281" y="5040908"/>
            <a:ext cx="2156347" cy="16172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BC2EEF-34B4-CD4F-BB7C-029C2BF7C562}"/>
              </a:ext>
            </a:extLst>
          </p:cNvPr>
          <p:cNvSpPr txBox="1"/>
          <p:nvPr/>
        </p:nvSpPr>
        <p:spPr>
          <a:xfrm>
            <a:off x="10155480" y="6488668"/>
            <a:ext cx="2036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et al. (2023)</a:t>
            </a:r>
          </a:p>
        </p:txBody>
      </p:sp>
    </p:spTree>
    <p:extLst>
      <p:ext uri="{BB962C8B-B14F-4D97-AF65-F5344CB8AC3E}">
        <p14:creationId xmlns:p14="http://schemas.microsoft.com/office/powerpoint/2010/main" val="2791754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700AC-CD19-DA44-B1AF-C006BA2AD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Result: new ideas can identify mechanisms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6C54E6-EC3A-6147-9F3D-7737D744FDFF}"/>
              </a:ext>
            </a:extLst>
          </p:cNvPr>
          <p:cNvSpPr txBox="1"/>
          <p:nvPr/>
        </p:nvSpPr>
        <p:spPr>
          <a:xfrm>
            <a:off x="9890280" y="6488668"/>
            <a:ext cx="2301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Perkowski</a:t>
            </a:r>
            <a:r>
              <a:rPr lang="en-US" dirty="0"/>
              <a:t> et al. (2021)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B43BC7-FD5E-064E-8FD0-60C7118A0A0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759170" y="1792401"/>
            <a:ext cx="4673660" cy="45945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94F2C88-01B4-AD42-826A-E091FA4FF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67" y="4435298"/>
            <a:ext cx="2329152" cy="232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4745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75A64-A2AE-5F41-BD6E-57D25DE44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Lesson: reserve and prioritize time to </a:t>
            </a:r>
            <a:r>
              <a:rPr lang="en-US" dirty="0">
                <a:solidFill>
                  <a:srgbClr val="220FFF"/>
                </a:solidFill>
              </a:rPr>
              <a:t>teach</a:t>
            </a:r>
            <a:r>
              <a:rPr lang="en-US" dirty="0"/>
              <a:t> and </a:t>
            </a:r>
            <a:r>
              <a:rPr lang="en-US" dirty="0">
                <a:solidFill>
                  <a:srgbClr val="220FFF"/>
                </a:solidFill>
              </a:rPr>
              <a:t>train</a:t>
            </a:r>
          </a:p>
        </p:txBody>
      </p:sp>
    </p:spTree>
    <p:extLst>
      <p:ext uri="{BB962C8B-B14F-4D97-AF65-F5344CB8AC3E}">
        <p14:creationId xmlns:p14="http://schemas.microsoft.com/office/powerpoint/2010/main" val="33917299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DC7BE-F3FC-A047-93A6-25F6A4AA8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Lesson: value </a:t>
            </a:r>
            <a:r>
              <a:rPr lang="en-US" dirty="0">
                <a:solidFill>
                  <a:srgbClr val="220FFF"/>
                </a:solidFill>
              </a:rPr>
              <a:t>different skillsets</a:t>
            </a:r>
            <a:r>
              <a:rPr lang="en-US" dirty="0"/>
              <a:t> and ideas</a:t>
            </a:r>
          </a:p>
        </p:txBody>
      </p:sp>
    </p:spTree>
    <p:extLst>
      <p:ext uri="{BB962C8B-B14F-4D97-AF65-F5344CB8AC3E}">
        <p14:creationId xmlns:p14="http://schemas.microsoft.com/office/powerpoint/2010/main" val="3407722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75A64-A2AE-5F41-BD6E-57D25DE44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Lesson: help mentees </a:t>
            </a:r>
            <a:r>
              <a:rPr lang="en-US" dirty="0">
                <a:solidFill>
                  <a:srgbClr val="220FFF"/>
                </a:solidFill>
              </a:rPr>
              <a:t>achieve their goals</a:t>
            </a:r>
            <a:r>
              <a:rPr lang="en-US" dirty="0"/>
              <a:t>, not yours</a:t>
            </a:r>
            <a:endParaRPr lang="en-US" dirty="0">
              <a:solidFill>
                <a:srgbClr val="220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42400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937C3-C14A-0642-9FAC-557D75E0C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Lesson: </a:t>
            </a:r>
            <a:r>
              <a:rPr lang="en-US" dirty="0">
                <a:solidFill>
                  <a:srgbClr val="220FFF"/>
                </a:solidFill>
              </a:rPr>
              <a:t>go slow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6A3F6B-3122-3E4C-BEE0-935CB9E02B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507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E972E-F497-DD4A-8415-74F466BEF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Lesson: </a:t>
            </a:r>
            <a:r>
              <a:rPr lang="en-US" dirty="0">
                <a:solidFill>
                  <a:srgbClr val="220FFF"/>
                </a:solidFill>
              </a:rPr>
              <a:t>be humble, be kind</a:t>
            </a:r>
          </a:p>
        </p:txBody>
      </p:sp>
    </p:spTree>
    <p:extLst>
      <p:ext uri="{BB962C8B-B14F-4D97-AF65-F5344CB8AC3E}">
        <p14:creationId xmlns:p14="http://schemas.microsoft.com/office/powerpoint/2010/main" val="1284582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F94AA-FC8D-A249-B667-1B23469B4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C75F9-598D-7D45-BDF4-EB3FA2109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ESA for selecting me as an Early Career Fellow</a:t>
            </a:r>
          </a:p>
          <a:p>
            <a:r>
              <a:rPr lang="en-US" dirty="0"/>
              <a:t>My amazing lab and scientific network</a:t>
            </a:r>
          </a:p>
          <a:p>
            <a:r>
              <a:rPr lang="en-US" dirty="0" err="1"/>
              <a:t>Lizz</a:t>
            </a:r>
            <a:r>
              <a:rPr lang="en-US" dirty="0"/>
              <a:t> Waring and Evan </a:t>
            </a:r>
            <a:r>
              <a:rPr lang="en-US" dirty="0" err="1"/>
              <a:t>Perkowski</a:t>
            </a:r>
            <a:r>
              <a:rPr lang="en-US" dirty="0"/>
              <a:t> (ECF nominators)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4B69F8-4F5A-1C43-A270-F6EA4F24D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8819" y="3796162"/>
            <a:ext cx="1997791" cy="25157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5015C9-E998-F747-B04D-208C30CDBD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2032" y="3796162"/>
            <a:ext cx="2012589" cy="25157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14F94FE-F8C4-A24B-B81F-5E17F888EB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7528" y="4083354"/>
            <a:ext cx="3628599" cy="1941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992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1F3C90-D39D-E642-8BB8-B6DDF79C42C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7336"/>
            <a:ext cx="12192001" cy="68506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81490-1D4C-144E-921D-2F75F10550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8654"/>
            <a:ext cx="9144000" cy="3685309"/>
          </a:xfrm>
          <a:solidFill>
            <a:schemeClr val="bg1"/>
          </a:solidFill>
          <a:ln w="76200"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sz="6600" dirty="0">
                <a:solidFill>
                  <a:srgbClr val="220FFF"/>
                </a:solidFill>
              </a:rPr>
              <a:t>Learning from mentees to better understand your science and your self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EBA4F6-5530-5949-83B7-82892D7D89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64038"/>
            <a:ext cx="9144000" cy="1655762"/>
          </a:xfrm>
          <a:solidFill>
            <a:schemeClr val="bg1"/>
          </a:solidFill>
          <a:ln w="76200">
            <a:solidFill>
              <a:schemeClr val="tx1"/>
            </a:solidFill>
          </a:ln>
        </p:spPr>
        <p:txBody>
          <a:bodyPr/>
          <a:lstStyle/>
          <a:p>
            <a:r>
              <a:rPr lang="en-US" sz="4400" dirty="0"/>
              <a:t>Nick Smith</a:t>
            </a:r>
          </a:p>
          <a:p>
            <a:r>
              <a:rPr lang="en-US" dirty="0">
                <a:solidFill>
                  <a:srgbClr val="220FFF"/>
                </a:solidFill>
              </a:rPr>
              <a:t>Texas Tech University</a:t>
            </a:r>
          </a:p>
          <a:p>
            <a:r>
              <a:rPr lang="en-US" dirty="0" err="1">
                <a:solidFill>
                  <a:srgbClr val="220FFF"/>
                </a:solidFill>
              </a:rPr>
              <a:t>nick.smith@ttu.edu</a:t>
            </a:r>
            <a:endParaRPr lang="en-US" dirty="0">
              <a:solidFill>
                <a:srgbClr val="220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5799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09B2D-2822-6D47-B5F1-08CC99958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Our lab examines </a:t>
            </a:r>
            <a:r>
              <a:rPr lang="en-US" dirty="0">
                <a:solidFill>
                  <a:srgbClr val="220FFF"/>
                </a:solidFill>
              </a:rPr>
              <a:t>photosynthesis</a:t>
            </a:r>
            <a:r>
              <a:rPr lang="en-US" dirty="0"/>
              <a:t> as a regulator of global change impacts on ecosystem services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0B3127F-2BBF-B041-9617-FC8A7E98E7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04724" y="2297430"/>
            <a:ext cx="7382552" cy="3737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203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09B2D-2822-6D47-B5F1-08CC99958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Photosynthesis is a dynamic process that is likely to be impacted by global change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4C0E004-6C84-1F46-A0D7-0B991F2D5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9765" y="2735828"/>
            <a:ext cx="6672469" cy="375284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40A57B8-B182-5E4C-9CCD-7303F7E2101B}"/>
              </a:ext>
            </a:extLst>
          </p:cNvPr>
          <p:cNvSpPr txBox="1"/>
          <p:nvPr/>
        </p:nvSpPr>
        <p:spPr>
          <a:xfrm>
            <a:off x="10681139" y="6488668"/>
            <a:ext cx="1470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MODIS, NASA</a:t>
            </a:r>
          </a:p>
        </p:txBody>
      </p:sp>
    </p:spTree>
    <p:extLst>
      <p:ext uri="{BB962C8B-B14F-4D97-AF65-F5344CB8AC3E}">
        <p14:creationId xmlns:p14="http://schemas.microsoft.com/office/powerpoint/2010/main" val="3484743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3D9-721C-064A-A57A-3A44213B2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predictions are uncertain!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50D588-0002-D24A-B6EC-2AA8E7E454B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690688"/>
            <a:ext cx="5909481" cy="47250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5115C7-2111-324D-858D-93814CC38D19}"/>
              </a:ext>
            </a:extLst>
          </p:cNvPr>
          <p:cNvSpPr txBox="1"/>
          <p:nvPr/>
        </p:nvSpPr>
        <p:spPr>
          <a:xfrm>
            <a:off x="9562626" y="6488668"/>
            <a:ext cx="2629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Friedlingstein</a:t>
            </a:r>
            <a:r>
              <a:rPr lang="en-US" dirty="0"/>
              <a:t> et al. (2014)</a:t>
            </a:r>
          </a:p>
        </p:txBody>
      </p:sp>
    </p:spTree>
    <p:extLst>
      <p:ext uri="{BB962C8B-B14F-4D97-AF65-F5344CB8AC3E}">
        <p14:creationId xmlns:p14="http://schemas.microsoft.com/office/powerpoint/2010/main" val="626294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3D9-721C-064A-A57A-3A44213B2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predictions are uncertain!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50D588-0002-D24A-B6EC-2AA8E7E454B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690688"/>
            <a:ext cx="5909481" cy="472501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B1B05B3-87F6-C449-A372-72425D50624A}"/>
              </a:ext>
            </a:extLst>
          </p:cNvPr>
          <p:cNvSpPr/>
          <p:nvPr/>
        </p:nvSpPr>
        <p:spPr>
          <a:xfrm>
            <a:off x="5827594" y="2306471"/>
            <a:ext cx="1023582" cy="298886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BA7700-EC31-6143-A6FE-37B76A637943}"/>
              </a:ext>
            </a:extLst>
          </p:cNvPr>
          <p:cNvSpPr txBox="1"/>
          <p:nvPr/>
        </p:nvSpPr>
        <p:spPr>
          <a:xfrm>
            <a:off x="6927376" y="3400791"/>
            <a:ext cx="49131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Future model uncertainty (14 </a:t>
            </a:r>
            <a:r>
              <a:rPr lang="en-US" sz="2000" dirty="0" err="1">
                <a:solidFill>
                  <a:srgbClr val="FF0000"/>
                </a:solidFill>
              </a:rPr>
              <a:t>Pg</a:t>
            </a:r>
            <a:r>
              <a:rPr lang="en-US" sz="2000" dirty="0">
                <a:solidFill>
                  <a:srgbClr val="FF0000"/>
                </a:solidFill>
              </a:rPr>
              <a:t>) &gt; current fossil fuel emissions (9.5 </a:t>
            </a:r>
            <a:r>
              <a:rPr lang="en-US" sz="2000" dirty="0" err="1">
                <a:solidFill>
                  <a:srgbClr val="FF0000"/>
                </a:solidFill>
              </a:rPr>
              <a:t>Pg</a:t>
            </a:r>
            <a:r>
              <a:rPr lang="en-US" sz="2000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5115C7-2111-324D-858D-93814CC38D19}"/>
              </a:ext>
            </a:extLst>
          </p:cNvPr>
          <p:cNvSpPr txBox="1"/>
          <p:nvPr/>
        </p:nvSpPr>
        <p:spPr>
          <a:xfrm>
            <a:off x="9562626" y="6488668"/>
            <a:ext cx="2629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Friedlingstein</a:t>
            </a:r>
            <a:r>
              <a:rPr lang="en-US" dirty="0"/>
              <a:t> et al. (2014)</a:t>
            </a:r>
          </a:p>
        </p:txBody>
      </p:sp>
    </p:spTree>
    <p:extLst>
      <p:ext uri="{BB962C8B-B14F-4D97-AF65-F5344CB8AC3E}">
        <p14:creationId xmlns:p14="http://schemas.microsoft.com/office/powerpoint/2010/main" val="930140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3D9-721C-064A-A57A-3A44213B2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uncertainty is driven by uncertainty in photosynthesis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50D588-0002-D24A-B6EC-2AA8E7E454B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690688"/>
            <a:ext cx="5909481" cy="472501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B1B05B3-87F6-C449-A372-72425D50624A}"/>
              </a:ext>
            </a:extLst>
          </p:cNvPr>
          <p:cNvSpPr/>
          <p:nvPr/>
        </p:nvSpPr>
        <p:spPr>
          <a:xfrm>
            <a:off x="5827594" y="2306471"/>
            <a:ext cx="1023582" cy="298886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5115C7-2111-324D-858D-93814CC38D19}"/>
              </a:ext>
            </a:extLst>
          </p:cNvPr>
          <p:cNvSpPr txBox="1"/>
          <p:nvPr/>
        </p:nvSpPr>
        <p:spPr>
          <a:xfrm>
            <a:off x="0" y="6488668"/>
            <a:ext cx="2629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Friedlingstein</a:t>
            </a:r>
            <a:r>
              <a:rPr lang="en-US" dirty="0"/>
              <a:t> et al. (2014)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736B1E-690F-5C42-8249-AC8C57871C5E}"/>
              </a:ext>
            </a:extLst>
          </p:cNvPr>
          <p:cNvSpPr txBox="1"/>
          <p:nvPr/>
        </p:nvSpPr>
        <p:spPr>
          <a:xfrm>
            <a:off x="9738571" y="6488668"/>
            <a:ext cx="2453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Keenan et al. (in review)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BBDC337-579E-254E-8F45-C97C36F3D3E2}"/>
              </a:ext>
            </a:extLst>
          </p:cNvPr>
          <p:cNvPicPr/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0612"/>
          <a:stretch/>
        </p:blipFill>
        <p:spPr>
          <a:xfrm>
            <a:off x="7297003" y="1470200"/>
            <a:ext cx="4543567" cy="4500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1659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3A2C0-C852-6043-8142-511EDC1D7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starting the lab in 2017, I knew I had the answer!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64E76A-80C4-CA4E-A2F9-9B169FB62A9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1690688"/>
            <a:ext cx="4479782" cy="51730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77E6A0-726F-5443-9C82-5FA863191CD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50139" y="2269854"/>
            <a:ext cx="6578827" cy="32301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2D1B0A-E22A-5740-A2B6-E44027C10905}"/>
              </a:ext>
            </a:extLst>
          </p:cNvPr>
          <p:cNvSpPr txBox="1"/>
          <p:nvPr/>
        </p:nvSpPr>
        <p:spPr>
          <a:xfrm>
            <a:off x="10285324" y="6488668"/>
            <a:ext cx="1906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345FFF-6C6F-0141-A9AE-2977F615DE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3690" y="4415051"/>
            <a:ext cx="2442949" cy="2442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803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301</Words>
  <Application>Microsoft Macintosh PowerPoint</Application>
  <PresentationFormat>Widescreen</PresentationFormat>
  <Paragraphs>40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Photosynthetic acclimation to global change:  improved understanding for more reliable predictions</vt:lpstr>
      <vt:lpstr>Thank you</vt:lpstr>
      <vt:lpstr>Learning from mentees to better understand your science and your self</vt:lpstr>
      <vt:lpstr>Our lab examines photosynthesis as a regulator of global change impacts on ecosystem services</vt:lpstr>
      <vt:lpstr>Photosynthesis is a dynamic process that is likely to be impacted by global change</vt:lpstr>
      <vt:lpstr>But predictions are uncertain!</vt:lpstr>
      <vt:lpstr>But predictions are uncertain!</vt:lpstr>
      <vt:lpstr>This uncertainty is driven by uncertainty in photosynthesis</vt:lpstr>
      <vt:lpstr>When starting the lab in 2017, I knew I had the answer!</vt:lpstr>
      <vt:lpstr>Not everyone agreed</vt:lpstr>
      <vt:lpstr>Lesson: read with, discuss with, debate with, and listen to mentees</vt:lpstr>
      <vt:lpstr>Result: now are clarifying how nutrient availability and nutrient demand influence photosynthesis</vt:lpstr>
      <vt:lpstr>Result: new ideas can identify mechanisms</vt:lpstr>
      <vt:lpstr>Lesson: reserve and prioritize time to teach and train</vt:lpstr>
      <vt:lpstr>Lesson: value different skillsets and ideas</vt:lpstr>
      <vt:lpstr>Lesson: help mentees achieve their goals, not yours</vt:lpstr>
      <vt:lpstr>Lesson: go slow</vt:lpstr>
      <vt:lpstr>Lesson: be humble, be kind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Smith</dc:creator>
  <cp:lastModifiedBy>Nick Smith</cp:lastModifiedBy>
  <cp:revision>30</cp:revision>
  <dcterms:created xsi:type="dcterms:W3CDTF">2023-07-19T17:55:33Z</dcterms:created>
  <dcterms:modified xsi:type="dcterms:W3CDTF">2023-07-24T18:35:50Z</dcterms:modified>
</cp:coreProperties>
</file>

<file path=docProps/thumbnail.jpeg>
</file>